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7" d="100"/>
          <a:sy n="117" d="100"/>
        </p:scale>
        <p:origin x="-390"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28982142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18197381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6327071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35881303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196629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CE1369F4-D14E-47C0-B427-89FC1E01C5E5}"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3268827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E1369F4-D14E-47C0-B427-89FC1E01C5E5}" type="datetimeFigureOut">
              <a:rPr lang="ru-RU" smtClean="0"/>
              <a:t>20.04.2021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7549962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E1369F4-D14E-47C0-B427-89FC1E01C5E5}" type="datetimeFigureOut">
              <a:rPr lang="ru-RU" smtClean="0"/>
              <a:t>20.04.2021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9268525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CE1369F4-D14E-47C0-B427-89FC1E01C5E5}" type="datetimeFigureOut">
              <a:rPr lang="ru-RU" smtClean="0"/>
              <a:t>20.04.2021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34980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E1369F4-D14E-47C0-B427-89FC1E01C5E5}"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3392916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CE1369F4-D14E-47C0-B427-89FC1E01C5E5}" type="datetimeFigureOut">
              <a:rPr lang="ru-RU" smtClean="0"/>
              <a:t>20.04.2021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D49981C-B7B0-45A1-938C-658EC3D3928C}" type="slidenum">
              <a:rPr lang="ru-RU" smtClean="0"/>
              <a:t>‹#›</a:t>
            </a:fld>
            <a:endParaRPr lang="ru-RU"/>
          </a:p>
        </p:txBody>
      </p:sp>
    </p:spTree>
    <p:extLst>
      <p:ext uri="{BB962C8B-B14F-4D97-AF65-F5344CB8AC3E}">
        <p14:creationId xmlns:p14="http://schemas.microsoft.com/office/powerpoint/2010/main" val="235807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1369F4-D14E-47C0-B427-89FC1E01C5E5}" type="datetimeFigureOut">
              <a:rPr lang="ru-RU" smtClean="0"/>
              <a:t>20.04.2021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49981C-B7B0-45A1-938C-658EC3D3928C}" type="slidenum">
              <a:rPr lang="ru-RU" smtClean="0"/>
              <a:t>‹#›</a:t>
            </a:fld>
            <a:endParaRPr lang="ru-RU"/>
          </a:p>
        </p:txBody>
      </p:sp>
    </p:spTree>
    <p:extLst>
      <p:ext uri="{BB962C8B-B14F-4D97-AF65-F5344CB8AC3E}">
        <p14:creationId xmlns:p14="http://schemas.microsoft.com/office/powerpoint/2010/main" val="13614734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9" descr="https://tukay.tatarstan.ru/file/tukay/Image/29_104659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2146" y="118290"/>
            <a:ext cx="1270000" cy="952500"/>
          </a:xfrm>
          <a:prstGeom prst="rect">
            <a:avLst/>
          </a:prstGeom>
          <a:noFill/>
          <a:ln>
            <a:noFill/>
          </a:ln>
        </p:spPr>
      </p:pic>
      <p:sp>
        <p:nvSpPr>
          <p:cNvPr id="2" name="Заголовок 1"/>
          <p:cNvSpPr>
            <a:spLocks noGrp="1"/>
          </p:cNvSpPr>
          <p:nvPr>
            <p:ph type="title"/>
          </p:nvPr>
        </p:nvSpPr>
        <p:spPr>
          <a:xfrm>
            <a:off x="838200" y="365126"/>
            <a:ext cx="10515600" cy="1030968"/>
          </a:xfrm>
        </p:spPr>
        <p:txBody>
          <a:bodyPr>
            <a:normAutofit/>
          </a:bodyPr>
          <a:lstStyle/>
          <a:p>
            <a:pPr algn="ctr"/>
            <a:r>
              <a:rPr lang="ru-RU" sz="1400" dirty="0" smtClean="0">
                <a:latin typeface="Times New Roman" pitchFamily="18" charset="0"/>
                <a:cs typeface="Times New Roman" pitchFamily="18" charset="0"/>
              </a:rPr>
              <a:t>                            « </a:t>
            </a:r>
            <a:r>
              <a:rPr lang="tt-RU" sz="2000" dirty="0" smtClean="0">
                <a:latin typeface="Times New Roman" pitchFamily="18" charset="0"/>
                <a:cs typeface="Times New Roman" pitchFamily="18" charset="0"/>
              </a:rPr>
              <a:t>Мин </a:t>
            </a:r>
            <a:r>
              <a:rPr lang="tt-RU" sz="2000" dirty="0">
                <a:latin typeface="Times New Roman" pitchFamily="18" charset="0"/>
                <a:cs typeface="Times New Roman" pitchFamily="18" charset="0"/>
              </a:rPr>
              <a:t>татарча сөйләшәм</a:t>
            </a:r>
            <a:r>
              <a:rPr lang="tt-RU" sz="2000" dirty="0" smtClean="0">
                <a:latin typeface="Times New Roman" pitchFamily="18" charset="0"/>
                <a:cs typeface="Times New Roman" pitchFamily="18" charset="0"/>
              </a:rPr>
              <a:t>!</a:t>
            </a:r>
            <a:r>
              <a:rPr lang="ru-RU" sz="2000" dirty="0">
                <a:latin typeface="Times New Roman" pitchFamily="18" charset="0"/>
                <a:cs typeface="Times New Roman" pitchFamily="18" charset="0"/>
              </a:rPr>
              <a:t> »</a:t>
            </a:r>
            <a:r>
              <a:rPr lang="tt-RU" sz="2000" dirty="0" smtClean="0">
                <a:latin typeface="Times New Roman" pitchFamily="18" charset="0"/>
                <a:cs typeface="Times New Roman" pitchFamily="18" charset="0"/>
              </a:rPr>
              <a:t>  </a:t>
            </a:r>
            <a:r>
              <a:rPr lang="tt-RU" sz="2000" dirty="0">
                <a:latin typeface="Times New Roman" pitchFamily="18" charset="0"/>
                <a:cs typeface="Times New Roman" pitchFamily="18" charset="0"/>
              </a:rPr>
              <a:t>шәһәр </a:t>
            </a:r>
            <a:r>
              <a:rPr lang="tt-RU" sz="2000" dirty="0" smtClean="0">
                <a:latin typeface="Times New Roman" pitchFamily="18" charset="0"/>
                <a:cs typeface="Times New Roman" pitchFamily="18" charset="0"/>
              </a:rPr>
              <a:t>программасы-</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       </a:t>
            </a:r>
            <a:br>
              <a:rPr lang="ru-RU" sz="2000" dirty="0" smtClean="0">
                <a:latin typeface="Times New Roman" pitchFamily="18" charset="0"/>
                <a:cs typeface="Times New Roman" pitchFamily="18" charset="0"/>
              </a:rPr>
            </a:br>
            <a:r>
              <a:rPr lang="ru-RU" sz="2000" dirty="0" err="1" smtClean="0">
                <a:latin typeface="Times New Roman" pitchFamily="18" charset="0"/>
                <a:cs typeface="Times New Roman" pitchFamily="18" charset="0"/>
              </a:rPr>
              <a:t>һәр</a:t>
            </a:r>
            <a:r>
              <a:rPr lang="ru-RU" sz="2000" dirty="0" smtClean="0">
                <a:latin typeface="Times New Roman" pitchFamily="18" charset="0"/>
                <a:cs typeface="Times New Roman" pitchFamily="18" charset="0"/>
              </a:rPr>
              <a:t> </a:t>
            </a:r>
            <a:r>
              <a:rPr lang="ru-RU" sz="2000" dirty="0">
                <a:latin typeface="Times New Roman" pitchFamily="18" charset="0"/>
                <a:cs typeface="Times New Roman" pitchFamily="18" charset="0"/>
              </a:rPr>
              <a:t>ел </a:t>
            </a:r>
            <a:r>
              <a:rPr lang="ru-RU" sz="2000" dirty="0" err="1">
                <a:latin typeface="Times New Roman" pitchFamily="18" charset="0"/>
                <a:cs typeface="Times New Roman" pitchFamily="18" charset="0"/>
              </a:rPr>
              <a:t>Татарстанда</a:t>
            </a:r>
            <a:r>
              <a:rPr lang="ru-RU" sz="2000" dirty="0">
                <a:latin typeface="Times New Roman" pitchFamily="18" charset="0"/>
                <a:cs typeface="Times New Roman" pitchFamily="18" charset="0"/>
              </a:rPr>
              <a:t> </a:t>
            </a:r>
            <a:r>
              <a:rPr lang="ru-RU" sz="2000" dirty="0" err="1">
                <a:latin typeface="Times New Roman" pitchFamily="18" charset="0"/>
                <a:cs typeface="Times New Roman" pitchFamily="18" charset="0"/>
              </a:rPr>
              <a:t>һәм</a:t>
            </a:r>
            <a:r>
              <a:rPr lang="ru-RU" sz="2000" dirty="0">
                <a:latin typeface="Times New Roman" pitchFamily="18" charset="0"/>
                <a:cs typeface="Times New Roman" pitchFamily="18" charset="0"/>
              </a:rPr>
              <a:t> </a:t>
            </a:r>
            <a:r>
              <a:rPr lang="ru-RU" sz="2000" dirty="0" smtClean="0">
                <a:latin typeface="Times New Roman" pitchFamily="18" charset="0"/>
                <a:cs typeface="Times New Roman" pitchFamily="18" charset="0"/>
              </a:rPr>
              <a:t>татар </a:t>
            </a:r>
            <a:r>
              <a:rPr lang="ru-RU" sz="2000" dirty="0" err="1">
                <a:latin typeface="Times New Roman" pitchFamily="18" charset="0"/>
                <a:cs typeface="Times New Roman" pitchFamily="18" charset="0"/>
              </a:rPr>
              <a:t>дөньясында</a:t>
            </a:r>
            <a:r>
              <a:rPr lang="ru-RU" sz="2000" dirty="0">
                <a:latin typeface="Times New Roman" pitchFamily="18" charset="0"/>
                <a:cs typeface="Times New Roman" pitchFamily="18" charset="0"/>
              </a:rPr>
              <a:t> уза </a:t>
            </a:r>
            <a:r>
              <a:rPr lang="ru-RU" sz="2000" dirty="0" err="1">
                <a:latin typeface="Times New Roman" pitchFamily="18" charset="0"/>
                <a:cs typeface="Times New Roman" pitchFamily="18" charset="0"/>
              </a:rPr>
              <a:t>торган</a:t>
            </a:r>
            <a:r>
              <a:rPr lang="ru-RU" sz="2000" dirty="0">
                <a:latin typeface="Times New Roman" pitchFamily="18" charset="0"/>
                <a:cs typeface="Times New Roman" pitchFamily="18" charset="0"/>
              </a:rPr>
              <a:t> акция</a:t>
            </a:r>
            <a:r>
              <a:rPr lang="ru-RU" sz="2000" dirty="0" smtClean="0">
                <a:latin typeface="Times New Roman" pitchFamily="18" charset="0"/>
                <a:cs typeface="Times New Roman" pitchFamily="18" charset="0"/>
              </a:rPr>
              <a:t>.</a:t>
            </a:r>
            <a:br>
              <a:rPr lang="ru-RU" sz="2000" dirty="0" smtClean="0">
                <a:latin typeface="Times New Roman" pitchFamily="18" charset="0"/>
                <a:cs typeface="Times New Roman" pitchFamily="18" charset="0"/>
              </a:rPr>
            </a:br>
            <a:r>
              <a:rPr lang="ru-RU" sz="2000" dirty="0" smtClean="0">
                <a:latin typeface="Times New Roman" pitchFamily="18" charset="0"/>
                <a:cs typeface="Times New Roman" pitchFamily="18" charset="0"/>
              </a:rPr>
              <a:t>                                      Участие обучающихся в акции</a:t>
            </a:r>
            <a:r>
              <a:rPr lang="ru-RU" sz="2000" smtClean="0">
                <a:latin typeface="Times New Roman" pitchFamily="18" charset="0"/>
                <a:cs typeface="Times New Roman" pitchFamily="18" charset="0"/>
              </a:rPr>
              <a:t>.</a:t>
            </a:r>
            <a:r>
              <a:rPr lang="ru-RU" sz="2000">
                <a:latin typeface="Times New Roman" pitchFamily="18" charset="0"/>
                <a:cs typeface="Times New Roman" pitchFamily="18" charset="0"/>
              </a:rPr>
              <a:t> </a:t>
            </a:r>
            <a:r>
              <a:rPr lang="ru-RU" sz="2000" smtClean="0">
                <a:latin typeface="Times New Roman" pitchFamily="18" charset="0"/>
                <a:cs typeface="Times New Roman" pitchFamily="18" charset="0"/>
              </a:rPr>
              <a:t>            </a:t>
            </a:r>
            <a:r>
              <a:rPr lang="ru-RU" sz="1200" smtClean="0">
                <a:latin typeface="Times New Roman" pitchFamily="18" charset="0"/>
                <a:cs typeface="Times New Roman" pitchFamily="18" charset="0"/>
              </a:rPr>
              <a:t>МБОУ </a:t>
            </a:r>
            <a:r>
              <a:rPr lang="ru-RU" sz="1200" dirty="0">
                <a:latin typeface="Times New Roman" pitchFamily="18" charset="0"/>
                <a:cs typeface="Times New Roman" pitchFamily="18" charset="0"/>
              </a:rPr>
              <a:t>«СОШ№43» </a:t>
            </a:r>
          </a:p>
        </p:txBody>
      </p:sp>
      <p:sp>
        <p:nvSpPr>
          <p:cNvPr id="3" name="Объект 2"/>
          <p:cNvSpPr>
            <a:spLocks noGrp="1"/>
          </p:cNvSpPr>
          <p:nvPr>
            <p:ph idx="1"/>
          </p:nvPr>
        </p:nvSpPr>
        <p:spPr>
          <a:xfrm>
            <a:off x="838200" y="1338943"/>
            <a:ext cx="10515600" cy="4838020"/>
          </a:xfrm>
        </p:spPr>
        <p:txBody>
          <a:bodyPr>
            <a:normAutofit/>
          </a:bodyPr>
          <a:lstStyle/>
          <a:p>
            <a:pPr marL="0" indent="0">
              <a:buNone/>
            </a:pPr>
            <a:r>
              <a:rPr lang="tt-RU" sz="1900" dirty="0" smtClean="0">
                <a:latin typeface="Times New Roman" pitchFamily="18" charset="0"/>
                <a:cs typeface="Times New Roman" pitchFamily="18" charset="0"/>
              </a:rPr>
              <a:t>    </a:t>
            </a:r>
            <a:r>
              <a:rPr lang="tt-RU" sz="1200" dirty="0" smtClean="0">
                <a:latin typeface="Times New Roman" pitchFamily="18" charset="0"/>
                <a:cs typeface="Times New Roman" pitchFamily="18" charset="0"/>
              </a:rPr>
              <a:t>Яр </a:t>
            </a:r>
            <a:r>
              <a:rPr lang="tt-RU" sz="1200" dirty="0">
                <a:latin typeface="Times New Roman" pitchFamily="18" charset="0"/>
                <a:cs typeface="Times New Roman" pitchFamily="18" charset="0"/>
              </a:rPr>
              <a:t>Чаллы шәһәренең 43 нче урта мәктәбе укучылары “Мин татарча сөйләшәм!”  шәһәр программасының һәр этабында актив катнашып, 1нче һәм 2нче урыннарны яулап килделәр. Программаның “Татарча да яхшы бел!” дип аталган чираттагы этабын да зур түземсезлек белән көтеп алдылар. Акциягә әзерлек алдан башланды. Укучылар плакатлар, эмблемалар, ленталар, “Татар телендә синең 150 сүзең” дигән сүзлекчәләр әзерләделәр.  22 март көнне акциядә катнашучылар  “6 нчы балалар шифаханәсе”, “Пятерочка” кибете, “Впрок” кибете , “Бисквит”  татлы ашамлыклар кибете, “Сарман икмәге” кибете, даруханә, 14 нче шәһәр балалар китапханәсе, балалар бакчасы яннарында узып баручылар белән әңгәмәләр кордылар, әзерләп куйган сорауларын бирделәр, “Мин татарча сөйләшәм!”  акциясе эмблемаларын , ленталарын, сүзлекчәләр тараттылар. </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  </a:t>
            </a:r>
            <a:r>
              <a:rPr lang="tt-RU" sz="1200" dirty="0">
                <a:latin typeface="Times New Roman" pitchFamily="18" charset="0"/>
                <a:cs typeface="Times New Roman" pitchFamily="18" charset="0"/>
              </a:rPr>
              <a:t>48 бистә кешеләре безне бик уңай кабул итте .Дорфа сөйләшүчеләр, тыңларга теләмәүчеләр булмады. Укучылар бик канәгать  калдылар. </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   </a:t>
            </a:r>
            <a:r>
              <a:rPr lang="tt-RU" sz="1200" dirty="0">
                <a:latin typeface="Times New Roman" pitchFamily="18" charset="0"/>
                <a:cs typeface="Times New Roman" pitchFamily="18" charset="0"/>
              </a:rPr>
              <a:t>“Мин татарча сөйләшәм!”  акциясендә 150 дән артык кеше катнашты. </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   Подготовка </a:t>
            </a:r>
            <a:r>
              <a:rPr lang="tt-RU" sz="1200" dirty="0">
                <a:latin typeface="Times New Roman" pitchFamily="18" charset="0"/>
                <a:cs typeface="Times New Roman" pitchFamily="18" charset="0"/>
              </a:rPr>
              <a:t>к акции началась заранее. Учащиеся подготовили плакаты, эмблемы, ленточки, словарики “Твои 150 слов на татарском”.</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a:t>
            </a:r>
            <a:r>
              <a:rPr lang="tt-RU" sz="1200" dirty="0" smtClean="0">
                <a:latin typeface="Times New Roman" pitchFamily="18" charset="0"/>
                <a:cs typeface="Times New Roman" pitchFamily="18" charset="0"/>
              </a:rPr>
              <a:t>    24 </a:t>
            </a:r>
            <a:r>
              <a:rPr lang="tt-RU" sz="1200" dirty="0">
                <a:latin typeface="Times New Roman" pitchFamily="18" charset="0"/>
                <a:cs typeface="Times New Roman" pitchFamily="18" charset="0"/>
              </a:rPr>
              <a:t>марта участники акции возле “Детской поликлинике №6”, магазинов  “Пятерочка”, “Впрок”, “Сарман икмәге</a:t>
            </a:r>
            <a:r>
              <a:rPr lang="ru-RU" sz="1200" dirty="0">
                <a:latin typeface="Times New Roman" pitchFamily="18" charset="0"/>
                <a:cs typeface="Times New Roman" pitchFamily="18" charset="0"/>
              </a:rPr>
              <a:t>», </a:t>
            </a:r>
            <a:r>
              <a:rPr lang="tt-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Бисквит</a:t>
            </a:r>
            <a:r>
              <a:rPr lang="tt-RU" sz="1200" dirty="0">
                <a:latin typeface="Times New Roman" pitchFamily="18" charset="0"/>
                <a:cs typeface="Times New Roman" pitchFamily="18" charset="0"/>
              </a:rPr>
              <a:t>”</a:t>
            </a:r>
            <a:r>
              <a:rPr lang="ru-RU" sz="1200" dirty="0" smtClean="0">
                <a:latin typeface="Times New Roman" pitchFamily="18" charset="0"/>
                <a:cs typeface="Times New Roman" pitchFamily="18" charset="0"/>
              </a:rPr>
              <a:t>, </a:t>
            </a:r>
            <a:r>
              <a:rPr lang="tt-RU" sz="1200" dirty="0">
                <a:latin typeface="Times New Roman" pitchFamily="18" charset="0"/>
                <a:cs typeface="Times New Roman" pitchFamily="18" charset="0"/>
              </a:rPr>
              <a:t>возле </a:t>
            </a:r>
            <a:r>
              <a:rPr lang="tt-RU" sz="1200" dirty="0">
                <a:latin typeface="Times New Roman" pitchFamily="18" charset="0"/>
                <a:cs typeface="Times New Roman" pitchFamily="18" charset="0"/>
              </a:rPr>
              <a:t>“ </a:t>
            </a:r>
            <a:r>
              <a:rPr lang="ru-RU" sz="1200" dirty="0" err="1" smtClean="0">
                <a:latin typeface="Times New Roman" pitchFamily="18" charset="0"/>
                <a:cs typeface="Times New Roman" pitchFamily="18" charset="0"/>
              </a:rPr>
              <a:t>Детск</a:t>
            </a:r>
            <a:r>
              <a:rPr lang="tt-RU" sz="1200" dirty="0">
                <a:latin typeface="Times New Roman" pitchFamily="18" charset="0"/>
                <a:cs typeface="Times New Roman" pitchFamily="18" charset="0"/>
              </a:rPr>
              <a:t>ой</a:t>
            </a:r>
            <a:r>
              <a:rPr lang="ru-RU" sz="1200" dirty="0">
                <a:latin typeface="Times New Roman" pitchFamily="18" charset="0"/>
                <a:cs typeface="Times New Roman" pitchFamily="18" charset="0"/>
              </a:rPr>
              <a:t> </a:t>
            </a:r>
            <a:r>
              <a:rPr lang="ru-RU" sz="1200" dirty="0" err="1">
                <a:latin typeface="Times New Roman" pitchFamily="18" charset="0"/>
                <a:cs typeface="Times New Roman" pitchFamily="18" charset="0"/>
              </a:rPr>
              <a:t>городск</a:t>
            </a:r>
            <a:r>
              <a:rPr lang="tt-RU" sz="1200" dirty="0">
                <a:latin typeface="Times New Roman" pitchFamily="18" charset="0"/>
                <a:cs typeface="Times New Roman" pitchFamily="18" charset="0"/>
              </a:rPr>
              <a:t>ой </a:t>
            </a:r>
            <a:r>
              <a:rPr lang="ru-RU" sz="1200" dirty="0">
                <a:latin typeface="Times New Roman" pitchFamily="18" charset="0"/>
                <a:cs typeface="Times New Roman" pitchFamily="18" charset="0"/>
              </a:rPr>
              <a:t> библиотек</a:t>
            </a:r>
            <a:r>
              <a:rPr lang="tt-RU" sz="1200" dirty="0">
                <a:latin typeface="Times New Roman" pitchFamily="18" charset="0"/>
                <a:cs typeface="Times New Roman" pitchFamily="18" charset="0"/>
              </a:rPr>
              <a:t>и</a:t>
            </a:r>
            <a:r>
              <a:rPr lang="ru-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14</a:t>
            </a:r>
            <a:r>
              <a:rPr lang="tt-RU" sz="1200" dirty="0">
                <a:latin typeface="Times New Roman" pitchFamily="18" charset="0"/>
                <a:cs typeface="Times New Roman" pitchFamily="18" charset="0"/>
              </a:rPr>
              <a:t>”</a:t>
            </a:r>
            <a:r>
              <a:rPr lang="ru-RU" sz="1200" dirty="0" smtClean="0">
                <a:latin typeface="Times New Roman" pitchFamily="18" charset="0"/>
                <a:cs typeface="Times New Roman" pitchFamily="18" charset="0"/>
              </a:rPr>
              <a:t>, </a:t>
            </a:r>
            <a:r>
              <a:rPr lang="ru-RU" sz="1200" dirty="0">
                <a:latin typeface="Times New Roman" pitchFamily="18" charset="0"/>
                <a:cs typeface="Times New Roman" pitchFamily="18" charset="0"/>
              </a:rPr>
              <a:t>аптек</a:t>
            </a:r>
            <a:r>
              <a:rPr lang="tt-RU" sz="1200" dirty="0">
                <a:latin typeface="Times New Roman" pitchFamily="18" charset="0"/>
                <a:cs typeface="Times New Roman" pitchFamily="18" charset="0"/>
              </a:rPr>
              <a:t>и </a:t>
            </a:r>
            <a:r>
              <a:rPr lang="ru-RU" sz="1200" dirty="0">
                <a:latin typeface="Times New Roman" pitchFamily="18" charset="0"/>
                <a:cs typeface="Times New Roman" pitchFamily="18" charset="0"/>
              </a:rPr>
              <a:t> провели беседы, зада</a:t>
            </a:r>
            <a:r>
              <a:rPr lang="tt-RU" sz="1200" dirty="0">
                <a:latin typeface="Times New Roman" pitchFamily="18" charset="0"/>
                <a:cs typeface="Times New Roman" pitchFamily="18" charset="0"/>
              </a:rPr>
              <a:t>вая </a:t>
            </a:r>
            <a:r>
              <a:rPr lang="ru-RU" sz="1200" dirty="0">
                <a:latin typeface="Times New Roman" pitchFamily="18" charset="0"/>
                <a:cs typeface="Times New Roman" pitchFamily="18" charset="0"/>
              </a:rPr>
              <a:t>заранее подготовленные вопросы, распространили эмблемы, ленточки </a:t>
            </a:r>
            <a:r>
              <a:rPr lang="tt-RU" sz="1200" dirty="0">
                <a:latin typeface="Times New Roman" pitchFamily="18" charset="0"/>
                <a:cs typeface="Times New Roman" pitchFamily="18" charset="0"/>
              </a:rPr>
              <a:t>“ </a:t>
            </a:r>
            <a:r>
              <a:rPr lang="ru-RU" sz="1200" dirty="0" smtClean="0">
                <a:latin typeface="Times New Roman" pitchFamily="18" charset="0"/>
                <a:cs typeface="Times New Roman" pitchFamily="18" charset="0"/>
              </a:rPr>
              <a:t>Мин </a:t>
            </a:r>
            <a:r>
              <a:rPr lang="ru-RU" sz="1200" dirty="0" err="1">
                <a:latin typeface="Times New Roman" pitchFamily="18" charset="0"/>
                <a:cs typeface="Times New Roman" pitchFamily="18" charset="0"/>
              </a:rPr>
              <a:t>татарча</a:t>
            </a:r>
            <a:r>
              <a:rPr lang="ru-RU" sz="1200" dirty="0">
                <a:latin typeface="Times New Roman" pitchFamily="18" charset="0"/>
                <a:cs typeface="Times New Roman" pitchFamily="18" charset="0"/>
              </a:rPr>
              <a:t> </a:t>
            </a:r>
            <a:r>
              <a:rPr lang="tt-RU" sz="1200" dirty="0">
                <a:latin typeface="Times New Roman" pitchFamily="18" charset="0"/>
                <a:cs typeface="Times New Roman" pitchFamily="18" charset="0"/>
              </a:rPr>
              <a:t>сөйләшәм”, словарики “Твои 150 слов на татарском”</a:t>
            </a:r>
            <a:endParaRPr lang="ru-RU" sz="1200" dirty="0">
              <a:latin typeface="Times New Roman" pitchFamily="18" charset="0"/>
              <a:cs typeface="Times New Roman" pitchFamily="18" charset="0"/>
            </a:endParaRPr>
          </a:p>
          <a:p>
            <a:pPr marL="0" indent="0">
              <a:buNone/>
            </a:pPr>
            <a:r>
              <a:rPr lang="tt-RU" sz="1200" dirty="0">
                <a:latin typeface="Times New Roman" pitchFamily="18" charset="0"/>
                <a:cs typeface="Times New Roman" pitchFamily="18" charset="0"/>
              </a:rPr>
              <a:t> </a:t>
            </a:r>
            <a:endParaRPr lang="ru-RU" sz="1200" dirty="0">
              <a:latin typeface="Times New Roman" pitchFamily="18" charset="0"/>
              <a:cs typeface="Times New Roman" pitchFamily="18" charset="0"/>
            </a:endParaRPr>
          </a:p>
          <a:p>
            <a:pPr marL="0" indent="0">
              <a:buNone/>
            </a:pPr>
            <a:r>
              <a:rPr lang="tt-RU" sz="1200" dirty="0"/>
              <a:t>            </a:t>
            </a:r>
            <a:r>
              <a:rPr lang="ru-RU" sz="1200" dirty="0"/>
              <a:t>          </a:t>
            </a:r>
            <a:r>
              <a:rPr lang="ru-RU" sz="1200" b="1" dirty="0"/>
              <a:t>                   </a:t>
            </a:r>
            <a:endParaRPr lang="ru-RU" sz="1200" dirty="0"/>
          </a:p>
          <a:p>
            <a:endParaRPr lang="ru-RU" sz="1200" dirty="0"/>
          </a:p>
          <a:p>
            <a:pPr marL="0" indent="0">
              <a:buNone/>
            </a:pPr>
            <a:r>
              <a:rPr lang="ru-RU" sz="1200" dirty="0" smtClean="0"/>
              <a:t>                                                                                                    </a:t>
            </a:r>
            <a:endParaRPr lang="ru-RU" sz="1200" dirty="0"/>
          </a:p>
        </p:txBody>
      </p:sp>
      <p:pic>
        <p:nvPicPr>
          <p:cNvPr id="5" name="Рисунок 4" descr="C:\Users\ГИА\AppData\Local\Temp\Rar$DIa0.963\PHOTO-2021-03-31-22-39-2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69934" y="4734561"/>
            <a:ext cx="1800225" cy="1350010"/>
          </a:xfrm>
          <a:prstGeom prst="rect">
            <a:avLst/>
          </a:prstGeom>
          <a:noFill/>
          <a:ln>
            <a:noFill/>
          </a:ln>
        </p:spPr>
      </p:pic>
      <p:pic>
        <p:nvPicPr>
          <p:cNvPr id="6" name="Рисунок 5" descr="C:\Users\ГИА\AppData\Local\Temp\Rar$DIa0.627\PHOTO-2021-03-31-22-39-2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40251" y="4454389"/>
            <a:ext cx="1802130" cy="1351280"/>
          </a:xfrm>
          <a:prstGeom prst="rect">
            <a:avLst/>
          </a:prstGeom>
          <a:noFill/>
          <a:ln>
            <a:noFill/>
          </a:ln>
        </p:spPr>
      </p:pic>
      <p:pic>
        <p:nvPicPr>
          <p:cNvPr id="7" name="Рисунок 6" descr="C:\Users\ГИА\AppData\Local\Temp\Rar$DIa0.813\PHOTO-2021-03-31-22-39-25.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92900" y="5130029"/>
            <a:ext cx="1739900" cy="1304925"/>
          </a:xfrm>
          <a:prstGeom prst="rect">
            <a:avLst/>
          </a:prstGeom>
          <a:noFill/>
          <a:ln>
            <a:noFill/>
          </a:ln>
        </p:spPr>
      </p:pic>
      <p:pic>
        <p:nvPicPr>
          <p:cNvPr id="8" name="Рисунок 7" descr="C:\Users\1\Downloads\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03668" y="4382317"/>
            <a:ext cx="1866900" cy="1400175"/>
          </a:xfrm>
          <a:prstGeom prst="rect">
            <a:avLst/>
          </a:prstGeom>
          <a:noFill/>
          <a:ln>
            <a:noFill/>
          </a:ln>
        </p:spPr>
      </p:pic>
      <p:pic>
        <p:nvPicPr>
          <p:cNvPr id="9" name="Рисунок 8" descr="C:\Users\1\AppData\Local\Temp\Rar$DIa1900.11706\PHOTO-2021-03-31-22-39-24.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9345525" y="4285087"/>
            <a:ext cx="1743075" cy="1306830"/>
          </a:xfrm>
          <a:prstGeom prst="rect">
            <a:avLst/>
          </a:prstGeom>
          <a:noFill/>
          <a:ln>
            <a:noFill/>
          </a:ln>
        </p:spPr>
      </p:pic>
    </p:spTree>
    <p:extLst>
      <p:ext uri="{BB962C8B-B14F-4D97-AF65-F5344CB8AC3E}">
        <p14:creationId xmlns:p14="http://schemas.microsoft.com/office/powerpoint/2010/main" val="304755333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272</Words>
  <Application>Microsoft Office PowerPoint</Application>
  <PresentationFormat>Произвольный</PresentationFormat>
  <Paragraphs>10</Paragraphs>
  <Slides>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vt:i4>
      </vt:variant>
    </vt:vector>
  </HeadingPairs>
  <TitlesOfParts>
    <vt:vector size="2" baseType="lpstr">
      <vt:lpstr>Тема Office</vt:lpstr>
      <vt:lpstr>                            « Мин татарча сөйләшәм! »  шәһәр программасы-         һәр ел Татарстанда һәм татар дөньясында уза торган акция.                                       Участие обучающихся в акции.             МБОУ «СОШ№43»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 Windows</dc:creator>
  <cp:lastModifiedBy>1</cp:lastModifiedBy>
  <cp:revision>28</cp:revision>
  <dcterms:created xsi:type="dcterms:W3CDTF">2021-02-02T07:45:57Z</dcterms:created>
  <dcterms:modified xsi:type="dcterms:W3CDTF">2021-04-20T05:19:24Z</dcterms:modified>
</cp:coreProperties>
</file>